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45" r:id="rId4"/>
    <p:sldId id="350" r:id="rId5"/>
    <p:sldId id="346" r:id="rId6"/>
    <p:sldId id="347" r:id="rId7"/>
    <p:sldId id="394" r:id="rId8"/>
    <p:sldId id="395" r:id="rId9"/>
    <p:sldId id="392" r:id="rId10"/>
    <p:sldId id="393" r:id="rId11"/>
    <p:sldId id="396" r:id="rId12"/>
    <p:sldId id="355" r:id="rId13"/>
    <p:sldId id="397" r:id="rId14"/>
    <p:sldId id="356" r:id="rId15"/>
    <p:sldId id="398" r:id="rId16"/>
    <p:sldId id="399" r:id="rId17"/>
    <p:sldId id="353" r:id="rId18"/>
    <p:sldId id="354" r:id="rId19"/>
    <p:sldId id="369" r:id="rId20"/>
    <p:sldId id="351" r:id="rId21"/>
    <p:sldId id="352" r:id="rId22"/>
    <p:sldId id="357" r:id="rId23"/>
    <p:sldId id="358" r:id="rId24"/>
    <p:sldId id="361" r:id="rId25"/>
    <p:sldId id="362" r:id="rId26"/>
    <p:sldId id="370" r:id="rId27"/>
    <p:sldId id="359" r:id="rId28"/>
    <p:sldId id="360" r:id="rId29"/>
    <p:sldId id="363" r:id="rId30"/>
    <p:sldId id="364" r:id="rId31"/>
    <p:sldId id="368" r:id="rId32"/>
    <p:sldId id="365" r:id="rId33"/>
    <p:sldId id="366" r:id="rId34"/>
    <p:sldId id="367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91" r:id="rId50"/>
    <p:sldId id="385" r:id="rId51"/>
    <p:sldId id="386" r:id="rId52"/>
    <p:sldId id="387" r:id="rId53"/>
    <p:sldId id="388" r:id="rId54"/>
    <p:sldId id="389" r:id="rId55"/>
    <p:sldId id="39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3"/>
    <p:restoredTop sz="86376"/>
  </p:normalViewPr>
  <p:slideViewPr>
    <p:cSldViewPr snapToGrid="0" snapToObjects="1">
      <p:cViewPr>
        <p:scale>
          <a:sx n="89" d="100"/>
          <a:sy n="89" d="100"/>
        </p:scale>
        <p:origin x="88" y="53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AB5F3-042F-9C41-8735-1D6D416E90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E3A0-9890-F045-89E7-4468AAAA3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0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9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2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ATP depletion does not have DNA, seems to have less ATP in the beginning and then progressively more. Not sure why. </a:t>
            </a:r>
            <a:r>
              <a:rPr lang="en-US" dirty="0" err="1"/>
              <a:t>Maeks</a:t>
            </a:r>
            <a:r>
              <a:rPr lang="en-US" dirty="0"/>
              <a:t> sense that it has the lowest starting point. How come negative control is higher </a:t>
            </a:r>
            <a:r>
              <a:rPr lang="en-US" dirty="0" err="1"/>
              <a:t>tho</a:t>
            </a:r>
            <a:r>
              <a:rPr lang="en-US" dirty="0"/>
              <a:t>?? Most likely because extract has some color.</a:t>
            </a:r>
          </a:p>
          <a:p>
            <a:r>
              <a:rPr lang="en-US" dirty="0"/>
              <a:t>Negative control with only extract increased in ATP?? What’s going on there.</a:t>
            </a:r>
          </a:p>
          <a:p>
            <a:r>
              <a:rPr lang="en-US" dirty="0"/>
              <a:t>No buffer, some </a:t>
            </a:r>
            <a:r>
              <a:rPr lang="en-US" dirty="0" err="1"/>
              <a:t>atp</a:t>
            </a:r>
            <a:r>
              <a:rPr lang="en-US" dirty="0"/>
              <a:t> use but then none.</a:t>
            </a:r>
          </a:p>
          <a:p>
            <a:r>
              <a:rPr lang="en-US" dirty="0"/>
              <a:t>No extract, makes sense that it has the highest starting point, some is used </a:t>
            </a:r>
          </a:p>
          <a:p>
            <a:r>
              <a:rPr lang="en-US" dirty="0"/>
              <a:t>Positive control uses more in the beginning, gets higher why? More </a:t>
            </a:r>
            <a:r>
              <a:rPr lang="en-US" dirty="0" err="1"/>
              <a:t>atp</a:t>
            </a:r>
            <a:r>
              <a:rPr lang="en-US" dirty="0"/>
              <a:t> is being produced maybe by </a:t>
            </a:r>
            <a:r>
              <a:rPr lang="en-US" dirty="0" err="1"/>
              <a:t>atp</a:t>
            </a:r>
            <a:r>
              <a:rPr lang="en-US" dirty="0"/>
              <a:t> regeneration pathway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6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4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E3A0-9890-F045-89E7-4468AAAA3E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BF57-EB38-984C-AB47-23B96DC7D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03EE-CABD-6F42-86E0-BF5C44BD7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2AFC-6042-4E42-801E-5D756645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E5E7-53BF-8640-866B-FF873702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AB9-2FB5-E549-AD98-499CBED7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4E8-2D6F-544A-87C9-076E06EE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3D9BD-2FBF-9E4C-87FA-490C1C459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EF27-E058-5C43-8366-FA49BC0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6D66-62BC-E848-9983-6392C04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0DDB-D869-FC4F-AC43-FCFE51C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CEBDA-7C14-AB45-BBA2-43D8CDDDD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B52B2-D85D-204E-9726-2501437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8EC7-C1FD-B440-B051-099586DD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2982-378D-9C43-A246-55317CA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38EC-7E9C-5244-9BA6-DBF3DFB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4D1D-1C1B-2042-9800-2AD089CE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F580-2CD6-5C46-925C-CE997517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D26D-DBAB-5F47-9B85-B97EEBE7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E566-34CC-BC4A-A863-089BA826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14A8-1E60-E447-8F75-B4FEFBBC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BB4-337D-7146-AF52-B89DFE94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D44DB-45EC-CE48-8DBE-B73A863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7740-C78E-9B45-854A-4E77FCE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4548-D33B-844A-B6B3-3F5FFF2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1B33-102E-484C-9D81-DD0B652F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522E-F00B-A94D-B7AD-FB6FC9F7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0D7A-8422-764C-95F0-79FEFA2F5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72610-78BA-D547-B18E-27BDB7DD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96B0-6B57-5C42-B547-1AC3E30C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F19D5-4EA3-3640-A667-02D5489E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30E91-EE8F-7642-842F-E518CBEA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75D-B4EC-6749-94FD-9AE5F273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44B7-3199-5D40-802E-E289881BB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DB40-F7C4-5F4F-956E-2C0B41D59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C394-8ABC-0B47-B3E2-018AF8ED2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54559-6E0B-AD4B-8FBE-3D2CF535F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B93AE-C674-B844-A475-52DF0C5F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E7556-89F7-C848-BA3B-935E72A6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F7572-6AD7-674F-93C3-B0DFD681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79C-450A-4B4C-B5B6-EFEE28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B000B-D801-3A4D-A560-B8755CDB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1397-388E-824A-854A-8C04AE37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1638-DC36-1948-B37D-827B05F9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DF714-C359-8746-92AF-6088137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9542C-D9A3-054F-BD1C-AC1CF866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0EDA-66F6-BC4C-AA16-37A2416A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329-E854-8F41-A6BC-166CC30F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E7EB-1AE5-AD4E-AC60-081E27D3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2B37-D69C-D840-86CA-66EBB309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3169E-675E-0F43-A1E2-53C4CC83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1FD40-8608-A24F-A5D7-F569B118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3094-9125-9541-A202-F453AEED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27FB-F6B9-1043-B1BD-712E809B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6798F-783B-F74C-B0F3-01D3899B4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1EF0-4349-7143-8688-8BABC161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D730-6110-3A43-BDC5-B10C6CE2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00CD-7287-EA41-97B8-6C373A83053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CE5D3-482D-7C40-AF02-7A5CE561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1A806-FD9D-8844-9B30-599207BD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3199-600E-1648-98F9-303CE5CD9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EBB46-82D1-4F4C-9321-D38E9EC9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19A1-AA52-6044-B895-2B44019D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0939-B627-A744-BD0A-68E2C4B01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6123" y="6542088"/>
            <a:ext cx="84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3B3400CD-7287-EA41-97B8-6C373A830532}" type="datetimeFigureOut">
              <a:rPr lang="en-US" smtClean="0"/>
              <a:pPr/>
              <a:t>12/26/20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83F8-ED88-714E-8185-A06365D9E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21882" y="6542088"/>
            <a:ext cx="1718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Ankita Roychoudhury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A237-08A5-4E48-9C0C-574F6BAB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772" y="6149678"/>
            <a:ext cx="380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814F3199-600E-1648-98F9-303CE5CD93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96F34F-7085-4843-BFB2-253993EEE70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7119" y="6514803"/>
            <a:ext cx="1074881" cy="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D11-84B9-1540-A321-43AA74CAD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 PowerPoint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AF63C-6801-A142-8154-BFC671D7A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Ankita Roychoudhury</a:t>
            </a:r>
          </a:p>
          <a:p>
            <a:r>
              <a:rPr lang="en-US" dirty="0"/>
              <a:t>Murray Lab</a:t>
            </a:r>
          </a:p>
        </p:txBody>
      </p:sp>
    </p:spTree>
    <p:extLst>
      <p:ext uri="{BB962C8B-B14F-4D97-AF65-F5344CB8AC3E}">
        <p14:creationId xmlns:p14="http://schemas.microsoft.com/office/powerpoint/2010/main" val="208921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A64C-B5AD-694B-8FF0-A62376DE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504825"/>
            <a:ext cx="3910781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000" dirty="0"/>
              <a:t>Controls:</a:t>
            </a:r>
          </a:p>
          <a:p>
            <a:pPr lvl="1"/>
            <a:r>
              <a:rPr lang="en-US" sz="1800" dirty="0"/>
              <a:t>2x Positive control – </a:t>
            </a:r>
            <a:r>
              <a:rPr lang="en-US" sz="1800" dirty="0" err="1"/>
              <a:t>deGFP</a:t>
            </a:r>
            <a:r>
              <a:rPr lang="en-US" sz="1800" dirty="0"/>
              <a:t> DNA, buffer, extract</a:t>
            </a:r>
          </a:p>
          <a:p>
            <a:pPr lvl="1"/>
            <a:r>
              <a:rPr lang="en-US" sz="1800" dirty="0"/>
              <a:t>Negative control – extract</a:t>
            </a:r>
          </a:p>
          <a:p>
            <a:pPr lvl="1"/>
            <a:r>
              <a:rPr lang="en-US" sz="1800" dirty="0"/>
              <a:t>ATP depletion – buffer, extract</a:t>
            </a:r>
          </a:p>
          <a:p>
            <a:pPr lvl="1"/>
            <a:r>
              <a:rPr lang="en-US" sz="1800" dirty="0"/>
              <a:t>No buffer – </a:t>
            </a:r>
            <a:r>
              <a:rPr lang="en-US" sz="1800" dirty="0" err="1"/>
              <a:t>deGFP</a:t>
            </a:r>
            <a:r>
              <a:rPr lang="en-US" sz="1800" dirty="0"/>
              <a:t> DNA, extract</a:t>
            </a:r>
          </a:p>
          <a:p>
            <a:pPr lvl="1"/>
            <a:r>
              <a:rPr lang="en-US" sz="1800" dirty="0"/>
              <a:t>No extract – </a:t>
            </a:r>
            <a:r>
              <a:rPr lang="en-US" sz="1800" dirty="0" err="1"/>
              <a:t>deGFP</a:t>
            </a:r>
            <a:r>
              <a:rPr lang="en-US" sz="1800" dirty="0"/>
              <a:t> DNA, buffer</a:t>
            </a:r>
          </a:p>
          <a:p>
            <a:r>
              <a:rPr lang="en-US" sz="2000" dirty="0"/>
              <a:t> Adapted from </a:t>
            </a:r>
            <a:r>
              <a:rPr lang="en-US" sz="2000" dirty="0" err="1"/>
              <a:t>ATP_Assay_Fluorescence</a:t>
            </a:r>
            <a:r>
              <a:rPr lang="en-US" sz="2000" dirty="0"/>
              <a:t> protocol</a:t>
            </a:r>
          </a:p>
          <a:p>
            <a:pPr lvl="1"/>
            <a:r>
              <a:rPr lang="en-US" sz="1800" dirty="0"/>
              <a:t>Which is </a:t>
            </a:r>
            <a:r>
              <a:rPr lang="en-US" sz="1800" dirty="0">
                <a:solidFill>
                  <a:srgbClr val="FF0000"/>
                </a:solidFill>
              </a:rPr>
              <a:t>wrong</a:t>
            </a:r>
            <a:r>
              <a:rPr lang="en-US" sz="1800" dirty="0"/>
              <a:t>!! Needed to use </a:t>
            </a:r>
            <a:r>
              <a:rPr lang="en-US" sz="1800" dirty="0" err="1"/>
              <a:t>luminescnce</a:t>
            </a:r>
            <a:r>
              <a:rPr lang="en-US" sz="1800" dirty="0"/>
              <a:t> </a:t>
            </a:r>
          </a:p>
          <a:p>
            <a:endParaRPr lang="en-US" sz="20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582EFE-5570-4A40-89E0-FEE72809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52" y="792604"/>
            <a:ext cx="6272988" cy="37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3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D8E9-FE19-6949-9CF1-F413BE8B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935-A14C-1C4E-9E51-20A3B447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Can’t take data too seriously because of incorrect data collection </a:t>
            </a:r>
          </a:p>
          <a:p>
            <a:r>
              <a:rPr lang="en-US" sz="2000" dirty="0"/>
              <a:t>ATP depletion does not have DNA, seems to have less ATP in the beginning and then progressively more. Not sure why. </a:t>
            </a:r>
            <a:r>
              <a:rPr lang="en-US" sz="2000" dirty="0" err="1"/>
              <a:t>Maeks</a:t>
            </a:r>
            <a:r>
              <a:rPr lang="en-US" sz="2000" dirty="0"/>
              <a:t> sense that it has the lowest starting point. How come negative control is higher </a:t>
            </a:r>
            <a:r>
              <a:rPr lang="en-US" sz="2000" dirty="0" err="1"/>
              <a:t>tho</a:t>
            </a:r>
            <a:r>
              <a:rPr lang="en-US" sz="2000" dirty="0"/>
              <a:t>?? Most likely because extract has some color.</a:t>
            </a:r>
          </a:p>
          <a:p>
            <a:r>
              <a:rPr lang="en-US" sz="2000" dirty="0"/>
              <a:t>Negative control with only extract increased in ATP?? What’s going on there.</a:t>
            </a:r>
          </a:p>
          <a:p>
            <a:r>
              <a:rPr lang="en-US" sz="2000" dirty="0"/>
              <a:t>No buffer, some </a:t>
            </a:r>
            <a:r>
              <a:rPr lang="en-US" sz="2000" dirty="0" err="1"/>
              <a:t>atp</a:t>
            </a:r>
            <a:r>
              <a:rPr lang="en-US" sz="2000" dirty="0"/>
              <a:t> use but then none.</a:t>
            </a:r>
          </a:p>
          <a:p>
            <a:r>
              <a:rPr lang="en-US" sz="2000" dirty="0"/>
              <a:t>No extract, makes sense that it has the highest starting point, some is used </a:t>
            </a:r>
          </a:p>
          <a:p>
            <a:r>
              <a:rPr lang="en-US" sz="2000" dirty="0"/>
              <a:t>Positive control uses more in the beginning, gets higher why? More </a:t>
            </a:r>
            <a:r>
              <a:rPr lang="en-US" sz="2000" dirty="0" err="1"/>
              <a:t>atp</a:t>
            </a:r>
            <a:r>
              <a:rPr lang="en-US" sz="2000" dirty="0"/>
              <a:t> is being produced maybe by </a:t>
            </a:r>
            <a:r>
              <a:rPr lang="en-US" sz="2000" dirty="0" err="1"/>
              <a:t>atp</a:t>
            </a:r>
            <a:r>
              <a:rPr lang="en-US" sz="2000" dirty="0"/>
              <a:t> regeneration pathway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45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F4E-D6F3-D940-AFE7-2D425350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5: ATP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FE0E-1DBB-DD47-833D-5C54347A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20201019_exp5_atpassaycalibration</a:t>
            </a:r>
          </a:p>
        </p:txBody>
      </p:sp>
    </p:spTree>
    <p:extLst>
      <p:ext uri="{BB962C8B-B14F-4D97-AF65-F5344CB8AC3E}">
        <p14:creationId xmlns:p14="http://schemas.microsoft.com/office/powerpoint/2010/main" val="119035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1B3C0-F6FF-1A43-80CB-C101B8AB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1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Doing both Standard ATP Assay (as described in Cayman Chem protocol)</a:t>
            </a:r>
          </a:p>
          <a:p>
            <a:pPr lvl="1"/>
            <a:r>
              <a:rPr lang="en-US" sz="1600" dirty="0"/>
              <a:t>https://</a:t>
            </a:r>
            <a:r>
              <a:rPr lang="en-US" sz="1600" dirty="0" err="1"/>
              <a:t>www.caymanchem.com</a:t>
            </a:r>
            <a:r>
              <a:rPr lang="en-US" sz="1600" dirty="0"/>
              <a:t>/pdfs/700410.pdf</a:t>
            </a:r>
          </a:p>
          <a:p>
            <a:pPr lvl="1"/>
            <a:r>
              <a:rPr lang="en-US" sz="1600" dirty="0"/>
              <a:t>- 1 </a:t>
            </a:r>
            <a:r>
              <a:rPr lang="en-US" sz="1600" dirty="0" err="1"/>
              <a:t>uM</a:t>
            </a:r>
            <a:r>
              <a:rPr lang="en-US" sz="1600" dirty="0"/>
              <a:t>, 325 nM, 105.6 nM, 34.3 nM, 11.2 nM, 3.6 nM, 1.2 nM, 0 nM</a:t>
            </a:r>
          </a:p>
          <a:p>
            <a:r>
              <a:rPr lang="en-US" sz="1800" dirty="0"/>
              <a:t>- And my own ATP assay</a:t>
            </a:r>
          </a:p>
          <a:p>
            <a:pPr lvl="1"/>
            <a:r>
              <a:rPr lang="en-US" sz="1600" dirty="0"/>
              <a:t>- got ATP aliquots from Gibson assembly box 4degC</a:t>
            </a:r>
          </a:p>
          <a:p>
            <a:pPr lvl="1"/>
            <a:r>
              <a:rPr lang="en-US" sz="1600" dirty="0"/>
              <a:t>- assumed 10 mM, 10 </a:t>
            </a:r>
            <a:r>
              <a:rPr lang="en-US" sz="1600" dirty="0" err="1"/>
              <a:t>uL</a:t>
            </a:r>
            <a:r>
              <a:rPr lang="en-US" sz="1600" dirty="0"/>
              <a:t> each</a:t>
            </a:r>
          </a:p>
          <a:p>
            <a:pPr lvl="1"/>
            <a:r>
              <a:rPr lang="en-US" sz="1600" dirty="0"/>
              <a:t>- 5, 1, 10^-1, 10^-2, 10^-3, 10^-4 mM</a:t>
            </a:r>
          </a:p>
          <a:p>
            <a:pPr lvl="1"/>
            <a:endParaRPr lang="en-US" sz="1600" dirty="0"/>
          </a:p>
          <a:p>
            <a:r>
              <a:rPr lang="en-US" sz="2000" dirty="0"/>
              <a:t>Adapted from </a:t>
            </a:r>
            <a:r>
              <a:rPr lang="en-US" sz="2000" dirty="0" err="1"/>
              <a:t>ATP_Assay_Fluorescence</a:t>
            </a:r>
            <a:r>
              <a:rPr lang="en-US" sz="2000" dirty="0"/>
              <a:t> protocol</a:t>
            </a:r>
          </a:p>
          <a:p>
            <a:pPr lvl="1"/>
            <a:r>
              <a:rPr lang="en-US" sz="1800" dirty="0"/>
              <a:t>Which is </a:t>
            </a:r>
            <a:r>
              <a:rPr lang="en-US" sz="1800" dirty="0">
                <a:solidFill>
                  <a:srgbClr val="FF0000"/>
                </a:solidFill>
              </a:rPr>
              <a:t>wrong</a:t>
            </a:r>
            <a:r>
              <a:rPr lang="en-US" sz="1800" dirty="0"/>
              <a:t>!! Needed to use </a:t>
            </a:r>
            <a:r>
              <a:rPr lang="en-US" sz="1800" dirty="0" err="1"/>
              <a:t>luminescnce</a:t>
            </a:r>
            <a:r>
              <a:rPr lang="en-US" sz="1800" dirty="0"/>
              <a:t> 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420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6D4CC-F457-D644-9026-E269A8416079}"/>
              </a:ext>
            </a:extLst>
          </p:cNvPr>
          <p:cNvSpPr txBox="1"/>
          <p:nvPr/>
        </p:nvSpPr>
        <p:spPr>
          <a:xfrm>
            <a:off x="3621742" y="609600"/>
            <a:ext cx="466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was wrong because did fluorescence not luminescence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8F41FB2-3BF3-2340-8B99-E78F7F29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1842230"/>
            <a:ext cx="5715000" cy="381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E9AE641-A4AA-C046-A11A-F65F12CC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6" y="184223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0736-97D7-1843-BEF1-0E006754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6: Controls for a longer time + GFP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9E057-4030-024E-9F90-B0B7BA80F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20201021_exp6_controls_longertime+gfp</a:t>
            </a:r>
          </a:p>
        </p:txBody>
      </p:sp>
    </p:spTree>
    <p:extLst>
      <p:ext uri="{BB962C8B-B14F-4D97-AF65-F5344CB8AC3E}">
        <p14:creationId xmlns:p14="http://schemas.microsoft.com/office/powerpoint/2010/main" val="207944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0CBEF-E09B-2748-BA2C-3F4E3B53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553C-6842-B842-8836-96BB68B3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 Collected ATP and GFP</a:t>
            </a:r>
          </a:p>
          <a:p>
            <a:r>
              <a:rPr lang="en-US" sz="2000" dirty="0"/>
              <a:t>Collected 5 time points on 10/21. Collected 1-2 time points on 10/22</a:t>
            </a:r>
          </a:p>
          <a:p>
            <a:r>
              <a:rPr lang="en-US" sz="2000" dirty="0"/>
              <a:t>Day 2 was almost useless, most of the liquid from E stock wells evaporated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Need to repeat and make sure to keep plate cover overnight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69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6DB1-7E8A-0E46-AE65-67DEDAD8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7: GFP Controls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88AC0-5F35-CE48-8B12-75B2C6FF2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20201022_exp7_controls_gfp_timeseries</a:t>
            </a:r>
          </a:p>
        </p:txBody>
      </p:sp>
    </p:spTree>
    <p:extLst>
      <p:ext uri="{BB962C8B-B14F-4D97-AF65-F5344CB8AC3E}">
        <p14:creationId xmlns:p14="http://schemas.microsoft.com/office/powerpoint/2010/main" val="107253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180926-B045-A841-9B94-5709C7AB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" y="503238"/>
            <a:ext cx="7937500" cy="50800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556105E-361B-1647-A848-49E49D8C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862" y="1176338"/>
            <a:ext cx="3454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D043-CE7E-5843-89D6-86CD2720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plotting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37C8384-AA76-D048-9430-89EB2150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89" y="1503232"/>
            <a:ext cx="9196022" cy="49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2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79695-E9AC-604C-8A6F-9F5D912F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From Murray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F285A-7D25-8D4D-BF80-3869FC0F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10.12.2020</a:t>
            </a:r>
          </a:p>
          <a:p>
            <a:r>
              <a:rPr lang="en-US" dirty="0"/>
              <a:t>File: 20201012_murray_mtg_2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A0B9-A7D2-124C-8D56-46A979EB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8: GFP and ATP Long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EFAC-95DF-C241-97ED-C01CC401F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20201023_exp8_controls_gfp_atp</a:t>
            </a:r>
          </a:p>
        </p:txBody>
      </p:sp>
    </p:spTree>
    <p:extLst>
      <p:ext uri="{BB962C8B-B14F-4D97-AF65-F5344CB8AC3E}">
        <p14:creationId xmlns:p14="http://schemas.microsoft.com/office/powerpoint/2010/main" val="88350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E74CE-1980-2743-8C28-C4C51AEC6FC1}"/>
              </a:ext>
            </a:extLst>
          </p:cNvPr>
          <p:cNvSpPr txBox="1"/>
          <p:nvPr/>
        </p:nvSpPr>
        <p:spPr>
          <a:xfrm>
            <a:off x="1351722" y="4273826"/>
            <a:ext cx="2001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last data point had bubbles (removed from graphs)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Also used fluorescence, which is wrong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6C39DE-BCD1-ED4C-B4B3-7889DC0A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2" y="128587"/>
            <a:ext cx="61214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A3D78-F8FF-2948-9BC5-48BE4291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02" y="3529014"/>
            <a:ext cx="60621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9DFB-E3E1-E344-9590-2247F25B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9: ATP Assay Calibration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C5764-DEC4-D447-9C4B-281D8E60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</a:t>
            </a:r>
          </a:p>
          <a:p>
            <a:r>
              <a:rPr lang="en-US" dirty="0"/>
              <a:t>11/2/2020</a:t>
            </a:r>
          </a:p>
          <a:p>
            <a:r>
              <a:rPr lang="en-US" dirty="0"/>
              <a:t>20201102_exp9_atpassaycalibration_2</a:t>
            </a:r>
          </a:p>
        </p:txBody>
      </p:sp>
    </p:spTree>
    <p:extLst>
      <p:ext uri="{BB962C8B-B14F-4D97-AF65-F5344CB8AC3E}">
        <p14:creationId xmlns:p14="http://schemas.microsoft.com/office/powerpoint/2010/main" val="219453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74C82E9-76A6-E143-A1AC-DE576BEA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" y="415611"/>
            <a:ext cx="8683869" cy="578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ABBD3-DA72-254F-ACD3-81275B1318A5}"/>
              </a:ext>
            </a:extLst>
          </p:cNvPr>
          <p:cNvSpPr txBox="1"/>
          <p:nvPr/>
        </p:nvSpPr>
        <p:spPr>
          <a:xfrm>
            <a:off x="8509518" y="653143"/>
            <a:ext cx="36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slope=1.2732601723574946, </a:t>
            </a:r>
          </a:p>
          <a:p>
            <a:r>
              <a:rPr lang="en-US" dirty="0">
                <a:latin typeface="Avenir Book" panose="02000503020000020003" pitchFamily="2" charset="0"/>
              </a:rPr>
              <a:t>intercept=-1.6966496369015145</a:t>
            </a:r>
          </a:p>
        </p:txBody>
      </p:sp>
    </p:spTree>
    <p:extLst>
      <p:ext uri="{BB962C8B-B14F-4D97-AF65-F5344CB8AC3E}">
        <p14:creationId xmlns:p14="http://schemas.microsoft.com/office/powerpoint/2010/main" val="76202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14C-CFDB-1A45-85B8-19F403C3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10: ATP Control Round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9DEFD-7FD0-7241-93D7-9FCE5187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luminescence this time!</a:t>
            </a:r>
          </a:p>
          <a:p>
            <a:r>
              <a:rPr lang="en-US" dirty="0"/>
              <a:t>20201103_exp10_controls_atp</a:t>
            </a:r>
          </a:p>
        </p:txBody>
      </p:sp>
    </p:spTree>
    <p:extLst>
      <p:ext uri="{BB962C8B-B14F-4D97-AF65-F5344CB8AC3E}">
        <p14:creationId xmlns:p14="http://schemas.microsoft.com/office/powerpoint/2010/main" val="955133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64DEF9-CB53-414F-82B7-E1098036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98" y="376699"/>
            <a:ext cx="7467403" cy="6104602"/>
          </a:xfrm>
          <a:prstGeom prst="rect">
            <a:avLst/>
          </a:prstGeom>
          <a:noFill/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36FBE91-DB88-8A41-94BE-6250B425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8" y="405734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3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6CFAA-5A3D-0645-AC76-B42430D5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ATP Conc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1BFF21F-700B-B640-975D-FA2B6602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317750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928A-0827-6C4F-BCD5-2DC016A0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11: ATP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66857-3634-E045-8459-56C4BA31F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20201103_exp11_gfp_atpinbeg_timeseries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354039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3859399-F444-434A-98B5-CD0D843E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86" y="800099"/>
            <a:ext cx="9887494" cy="5324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84E416-C048-C147-9366-3306A900C9D2}"/>
              </a:ext>
            </a:extLst>
          </p:cNvPr>
          <p:cNvSpPr txBox="1"/>
          <p:nvPr/>
        </p:nvSpPr>
        <p:spPr>
          <a:xfrm>
            <a:off x="388619" y="364534"/>
            <a:ext cx="59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bad data because volume was not consistent</a:t>
            </a:r>
          </a:p>
        </p:txBody>
      </p:sp>
    </p:spTree>
    <p:extLst>
      <p:ext uri="{BB962C8B-B14F-4D97-AF65-F5344CB8AC3E}">
        <p14:creationId xmlns:p14="http://schemas.microsoft.com/office/powerpoint/2010/main" val="96081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1ADC-55E3-B749-BF89-CBDB0C1A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12: Reagents in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17A43-437E-944A-B474-CB9D49C85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20201104_exp12_gfp_moreinbeg_timeseries</a:t>
            </a:r>
          </a:p>
        </p:txBody>
      </p:sp>
    </p:spTree>
    <p:extLst>
      <p:ext uri="{BB962C8B-B14F-4D97-AF65-F5344CB8AC3E}">
        <p14:creationId xmlns:p14="http://schemas.microsoft.com/office/powerpoint/2010/main" val="263893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54EE-6B3B-A34A-8604-518ADC1D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" y="92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Experimental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158A3-90E4-AB49-ACDB-C14EC376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1) ATP Calibration Curve		2) </a:t>
            </a:r>
            <a:r>
              <a:rPr lang="en-US" sz="2000" dirty="0"/>
              <a:t>Quantify GFP and ATP in bulk TX-TL with DNA </a:t>
            </a:r>
            <a:endParaRPr lang="en-US" sz="25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642570-2259-4042-9FE6-B918ABD8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9" y="2375925"/>
            <a:ext cx="3343034" cy="28654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3D2C7-B2DD-3842-A42E-8D86DE5207E6}"/>
              </a:ext>
            </a:extLst>
          </p:cNvPr>
          <p:cNvGrpSpPr/>
          <p:nvPr/>
        </p:nvGrpSpPr>
        <p:grpSpPr>
          <a:xfrm>
            <a:off x="5740997" y="2769644"/>
            <a:ext cx="1873623" cy="2078019"/>
            <a:chOff x="6569336" y="2840018"/>
            <a:chExt cx="1873623" cy="20780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840583-9712-F447-8079-C85EFC4597FE}"/>
                </a:ext>
              </a:extLst>
            </p:cNvPr>
            <p:cNvGrpSpPr/>
            <p:nvPr/>
          </p:nvGrpSpPr>
          <p:grpSpPr>
            <a:xfrm>
              <a:off x="6569336" y="2840018"/>
              <a:ext cx="1873623" cy="2078019"/>
              <a:chOff x="6569336" y="2840018"/>
              <a:chExt cx="1873623" cy="207801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FC5C60-EB49-084A-BB3A-A9295DCE2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2CE0BA6-19C1-EA44-B047-E918A7A9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959" y="2840018"/>
                <a:ext cx="0" cy="20762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46A84E4-A096-8C43-93FE-C6E4D9769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336" y="4918037"/>
                <a:ext cx="18736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5750C-F42F-BE47-B02A-D2FE97B4E48D}"/>
                </a:ext>
              </a:extLst>
            </p:cNvPr>
            <p:cNvSpPr/>
            <p:nvPr/>
          </p:nvSpPr>
          <p:spPr>
            <a:xfrm>
              <a:off x="6569336" y="4034118"/>
              <a:ext cx="1873623" cy="882126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587FA0-E9A6-8D42-B023-FEF9384D87A3}"/>
              </a:ext>
            </a:extLst>
          </p:cNvPr>
          <p:cNvCxnSpPr>
            <a:cxnSpLocks/>
            <a:stCxn id="18" idx="0"/>
            <a:endCxn id="24" idx="1"/>
          </p:cNvCxnSpPr>
          <p:nvPr/>
        </p:nvCxnSpPr>
        <p:spPr>
          <a:xfrm flipV="1">
            <a:off x="6677809" y="3043515"/>
            <a:ext cx="1272539" cy="92022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A87540D6-E450-2841-8F52-CA3BCA6B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48" y="2225933"/>
            <a:ext cx="2366683" cy="1635163"/>
          </a:xfrm>
          <a:prstGeom prst="rect">
            <a:avLst/>
          </a:prstGeom>
        </p:spPr>
      </p:pic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BB2F3FF6-413A-624F-AD98-2B0D4CF6D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92"/>
          <a:stretch/>
        </p:blipFill>
        <p:spPr>
          <a:xfrm>
            <a:off x="8037679" y="4563602"/>
            <a:ext cx="2031920" cy="153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286583-08FF-204F-8174-44AFF97888E2}"/>
              </a:ext>
            </a:extLst>
          </p:cNvPr>
          <p:cNvSpPr txBox="1"/>
          <p:nvPr/>
        </p:nvSpPr>
        <p:spPr>
          <a:xfrm>
            <a:off x="8414196" y="2091666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GFP Curve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F80BFB-39F3-ED4A-A6B7-9489D87A6840}"/>
              </a:ext>
            </a:extLst>
          </p:cNvPr>
          <p:cNvSpPr txBox="1"/>
          <p:nvPr/>
        </p:nvSpPr>
        <p:spPr>
          <a:xfrm>
            <a:off x="8241216" y="425784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EXAMPLE ATP Curve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0C015-1F48-5B4A-8FF0-FCFA4165F5E1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>
            <a:off x="6677809" y="3963744"/>
            <a:ext cx="1359870" cy="1369168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9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01365B1-0988-3F4F-8DE7-4FADE0E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CD44D77-8426-164B-A401-758EEEB4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206500"/>
            <a:ext cx="8255000" cy="444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5F188-F5C7-BB47-AEDD-8589DB325C82}"/>
              </a:ext>
            </a:extLst>
          </p:cNvPr>
          <p:cNvSpPr txBox="1"/>
          <p:nvPr/>
        </p:nvSpPr>
        <p:spPr>
          <a:xfrm>
            <a:off x="1686560" y="5651500"/>
            <a:ext cx="810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Seems weird since positive control doesn’t go to 4000, which I think it normally does</a:t>
            </a:r>
          </a:p>
        </p:txBody>
      </p:sp>
    </p:spTree>
    <p:extLst>
      <p:ext uri="{BB962C8B-B14F-4D97-AF65-F5344CB8AC3E}">
        <p14:creationId xmlns:p14="http://schemas.microsoft.com/office/powerpoint/2010/main" val="101870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D0B8E4-A705-7349-88DC-9B5CC290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84" y="448725"/>
            <a:ext cx="6622832" cy="5960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8305C-618E-4744-B440-ACF8082C4CB5}"/>
              </a:ext>
            </a:extLst>
          </p:cNvPr>
          <p:cNvSpPr txBox="1"/>
          <p:nvPr/>
        </p:nvSpPr>
        <p:spPr>
          <a:xfrm>
            <a:off x="778129" y="937913"/>
            <a:ext cx="20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Data in raw </a:t>
            </a:r>
            <a:r>
              <a:rPr lang="en-US" sz="1200" dirty="0" err="1">
                <a:solidFill>
                  <a:srgbClr val="FF0000"/>
                </a:solidFill>
              </a:rPr>
              <a:t>lum</a:t>
            </a:r>
            <a:r>
              <a:rPr lang="en-US" sz="1200" dirty="0">
                <a:solidFill>
                  <a:srgbClr val="FF0000"/>
                </a:solidFill>
              </a:rPr>
              <a:t> values but doesn’t matter because not that accurate</a:t>
            </a:r>
          </a:p>
        </p:txBody>
      </p:sp>
    </p:spTree>
    <p:extLst>
      <p:ext uri="{BB962C8B-B14F-4D97-AF65-F5344CB8AC3E}">
        <p14:creationId xmlns:p14="http://schemas.microsoft.com/office/powerpoint/2010/main" val="2366463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F265-3EA2-2C48-ADD8-7ADFED76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13: Spike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50ED-B940-904C-A259-8CC12C9C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20201106_exp13_gfp_spike</a:t>
            </a:r>
          </a:p>
          <a:p>
            <a:r>
              <a:rPr lang="en-US" dirty="0"/>
              <a:t>20201107_exp13_gfp_post_spike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35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4E7E-AD98-ED43-8F35-580F23D3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Pre Spike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D45BC4D-093B-2B4D-94F8-02DBF6A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06500"/>
            <a:ext cx="10795000" cy="4445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6E5BA0A-57F9-4442-84D8-93E05D2B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0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FC60-10F6-DB40-A271-E4D7D9F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Spike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98A24F5-5FF9-2E44-A701-D8904C35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0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7CAB-59BE-7A45-A6F3-D6727C6A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End Point Values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1401574-7350-7845-85F1-A58AA301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00250"/>
            <a:ext cx="317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D94B-499C-4D4F-82B6-367BAA68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Better Labels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C0C6764-078C-1A4E-96F9-5F9DFCD7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00"/>
            <a:ext cx="9525000" cy="4445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53C957D-48F7-4241-B23B-626D3A20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00" y="1356500"/>
            <a:ext cx="952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7A1-0D91-CE45-B89C-4AF4079A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Plot, compare pre and post spike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710DC3-09C0-9049-92A5-B58C8AD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153886"/>
            <a:ext cx="5702904" cy="51326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02D122D-7A23-B74D-B9DD-6E2547CF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00" y="1458686"/>
            <a:ext cx="5530904" cy="4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3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564E-34D0-3D4F-919C-644A7AE1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 14\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Exp 14: </a:t>
            </a:r>
            <a:r>
              <a:rPr lang="en-US" dirty="0" err="1"/>
              <a:t>ReDo</a:t>
            </a:r>
            <a:r>
              <a:rPr lang="en-US" dirty="0"/>
              <a:t> Spike and More in Beg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DA4AF-5ADC-2A49-86FE-B3708ECB9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20201115_exp14_gfp_atp_adp_moreinbeg_spike</a:t>
            </a:r>
          </a:p>
          <a:p>
            <a:r>
              <a:rPr lang="en-US" dirty="0"/>
              <a:t>Tried to use echo but wasn’t working, </a:t>
            </a:r>
          </a:p>
        </p:txBody>
      </p:sp>
    </p:spTree>
    <p:extLst>
      <p:ext uri="{BB962C8B-B14F-4D97-AF65-F5344CB8AC3E}">
        <p14:creationId xmlns:p14="http://schemas.microsoft.com/office/powerpoint/2010/main" val="2012319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2BB66CA-D372-B942-97D8-D68F8457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14" y="199212"/>
            <a:ext cx="7843771" cy="3229788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4A8DCB-585C-054E-9C70-14D7C1C1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4" y="3429000"/>
            <a:ext cx="7843771" cy="32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16C4-07EF-A44B-BD11-FBEFA3C2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all cases, GFP and ATP will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6D1ECE-677E-B84B-8576-C64C71FEC522}"/>
              </a:ext>
            </a:extLst>
          </p:cNvPr>
          <p:cNvSpPr txBox="1">
            <a:spLocks/>
          </p:cNvSpPr>
          <p:nvPr/>
        </p:nvSpPr>
        <p:spPr>
          <a:xfrm>
            <a:off x="1287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#2 cont.) Proposed Controls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E63411-9956-1848-B0CA-05EE3BEA1B8F}"/>
              </a:ext>
            </a:extLst>
          </p:cNvPr>
          <p:cNvGraphicFramePr>
            <a:graphicFrameLocks noGrp="1"/>
          </p:cNvGraphicFramePr>
          <p:nvPr/>
        </p:nvGraphicFramePr>
        <p:xfrm>
          <a:off x="270586" y="2352596"/>
          <a:ext cx="116717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461">
                  <a:extLst>
                    <a:ext uri="{9D8B030D-6E8A-4147-A177-3AD203B41FA5}">
                      <a16:colId xmlns:a16="http://schemas.microsoft.com/office/drawing/2014/main" val="612833034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3756418327"/>
                    </a:ext>
                  </a:extLst>
                </a:gridCol>
                <a:gridCol w="1492623">
                  <a:extLst>
                    <a:ext uri="{9D8B030D-6E8A-4147-A177-3AD203B41FA5}">
                      <a16:colId xmlns:a16="http://schemas.microsoft.com/office/drawing/2014/main" val="811778270"/>
                    </a:ext>
                  </a:extLst>
                </a:gridCol>
                <a:gridCol w="1465729">
                  <a:extLst>
                    <a:ext uri="{9D8B030D-6E8A-4147-A177-3AD203B41FA5}">
                      <a16:colId xmlns:a16="http://schemas.microsoft.com/office/drawing/2014/main" val="2158289311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9518323"/>
                    </a:ext>
                  </a:extLst>
                </a:gridCol>
                <a:gridCol w="5877604">
                  <a:extLst>
                    <a:ext uri="{9D8B030D-6E8A-4147-A177-3AD203B41FA5}">
                      <a16:colId xmlns:a16="http://schemas.microsoft.com/office/drawing/2014/main" val="330628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deGFP</a:t>
                      </a:r>
                      <a:r>
                        <a:rPr lang="en-US" dirty="0"/>
                        <a:t>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TXTL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5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Control for background fluorescence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Quantify ATP depletion due to metabolic leak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without energy? How quickly does energy run out?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9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does the system perform with only energy?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36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1F5F-DF05-234B-87BC-BCC5266E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Need to add </a:t>
            </a:r>
            <a:r>
              <a:rPr lang="en-US" dirty="0" err="1">
                <a:solidFill>
                  <a:srgbClr val="FF0000"/>
                </a:solidFill>
              </a:rPr>
              <a:t>adp</a:t>
            </a:r>
            <a:r>
              <a:rPr lang="en-US" dirty="0">
                <a:solidFill>
                  <a:srgbClr val="FF0000"/>
                </a:solidFill>
              </a:rPr>
              <a:t> endpoint data here</a:t>
            </a:r>
          </a:p>
        </p:txBody>
      </p:sp>
    </p:spTree>
    <p:extLst>
      <p:ext uri="{BB962C8B-B14F-4D97-AF65-F5344CB8AC3E}">
        <p14:creationId xmlns:p14="http://schemas.microsoft.com/office/powerpoint/2010/main" val="3654002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CC08-4B2B-2C44-9B25-CD43D5C3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15: ADP Assay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95EA8-27B9-BB41-A68D-069A1F34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20201117_exp15_adp_assay_calibration</a:t>
            </a:r>
          </a:p>
        </p:txBody>
      </p:sp>
    </p:spTree>
    <p:extLst>
      <p:ext uri="{BB962C8B-B14F-4D97-AF65-F5344CB8AC3E}">
        <p14:creationId xmlns:p14="http://schemas.microsoft.com/office/powerpoint/2010/main" val="3533600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23729A-65F4-5640-B74C-C4245BA3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6843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4B854EB-9E25-D942-940A-14C3DA66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28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B1346-985E-8843-8BE6-B6634E63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16: ADP and ATP 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CBE1-F3B7-DB48-B824-53D434196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20201119_exp16_adp/</a:t>
            </a:r>
            <a:r>
              <a:rPr lang="en-US" dirty="0" err="1"/>
              <a:t>atp_test</a:t>
            </a:r>
            <a:endParaRPr lang="en-US" dirty="0"/>
          </a:p>
          <a:p>
            <a:r>
              <a:rPr lang="en-US" dirty="0"/>
              <a:t>Try to see what happens when you add diff ratios of </a:t>
            </a:r>
            <a:r>
              <a:rPr lang="en-US" dirty="0" err="1"/>
              <a:t>adp</a:t>
            </a:r>
            <a:r>
              <a:rPr lang="en-US" dirty="0"/>
              <a:t> and </a:t>
            </a:r>
            <a:r>
              <a:rPr lang="en-US" dirty="0" err="1"/>
              <a:t>atp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65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DAE-1557-7745-9D2A-CEE9AC2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Make and add plots here</a:t>
            </a:r>
          </a:p>
        </p:txBody>
      </p:sp>
    </p:spTree>
    <p:extLst>
      <p:ext uri="{BB962C8B-B14F-4D97-AF65-F5344CB8AC3E}">
        <p14:creationId xmlns:p14="http://schemas.microsoft.com/office/powerpoint/2010/main" val="6665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3BA7-4F4D-5E45-BB0E-D5E5F388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17: ADP Assay Calibration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F3B3-DFCF-5044-BCFB-420456851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20201119_exp17_adpassay_calibration_wecho</a:t>
            </a:r>
          </a:p>
          <a:p>
            <a:r>
              <a:rPr lang="en-US" dirty="0"/>
              <a:t>Didn’t look that great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BCD405B-7023-3049-B98C-5C9D6EF9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8"/>
            <a:ext cx="5715000" cy="381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296490-6C20-2444-94E5-87F637F2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4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7453-8EEC-874F-8CD4-AAED637F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18: More in Beg and Spike Exp. With Echo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3DCF7-4D89-1540-808C-6B0716E8A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20201121_exp18_echospike</a:t>
            </a:r>
          </a:p>
          <a:p>
            <a:r>
              <a:rPr lang="en-US" dirty="0"/>
              <a:t>Finally some good data</a:t>
            </a:r>
          </a:p>
        </p:txBody>
      </p:sp>
    </p:spTree>
    <p:extLst>
      <p:ext uri="{BB962C8B-B14F-4D97-AF65-F5344CB8AC3E}">
        <p14:creationId xmlns:p14="http://schemas.microsoft.com/office/powerpoint/2010/main" val="3305080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4C7F6B-766C-4B4F-842A-D01CC117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9" y="3458387"/>
            <a:ext cx="7772400" cy="32004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2AE37E8-9181-5041-980A-C2B4F81C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9" y="199213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0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0402CD4-62FD-AB4B-9E7E-6049676A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5901"/>
            <a:ext cx="5715000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8B71043-E657-A644-BAC7-9BBF22B4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476"/>
            <a:ext cx="5715000" cy="3429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83D2D30-AFA7-424C-8DAC-C3E1A0C5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4" y="3970639"/>
            <a:ext cx="3918857" cy="27432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63399CF-06EC-5C41-9BED-6B30EC6F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59" y="3970639"/>
            <a:ext cx="3918857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D7AF8-22DC-4143-8716-5CBE6CC5E81F}"/>
              </a:ext>
            </a:extLst>
          </p:cNvPr>
          <p:cNvSpPr txBox="1"/>
          <p:nvPr/>
        </p:nvSpPr>
        <p:spPr>
          <a:xfrm>
            <a:off x="5687891" y="4643438"/>
            <a:ext cx="1170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These added for lab mtg </a:t>
            </a:r>
            <a:r>
              <a:rPr lang="en-US" dirty="0" err="1">
                <a:latin typeface="Avenir Book" panose="02000503020000020003" pitchFamily="2" charset="0"/>
              </a:rPr>
              <a:t>pres</a:t>
            </a:r>
            <a:r>
              <a:rPr lang="en-US" dirty="0">
                <a:latin typeface="Avenir Book" panose="02000503020000020003" pitchFamily="2" charset="0"/>
              </a:rPr>
              <a:t>, only </a:t>
            </a:r>
            <a:r>
              <a:rPr lang="en-US" dirty="0" err="1">
                <a:latin typeface="Avenir Book" panose="02000503020000020003" pitchFamily="2" charset="0"/>
              </a:rPr>
              <a:t>atp</a:t>
            </a:r>
            <a:r>
              <a:rPr lang="en-US" dirty="0">
                <a:latin typeface="Avenir Book" panose="02000503020000020003" pitchFamily="2" charset="0"/>
              </a:rPr>
              <a:t> related wells</a:t>
            </a:r>
          </a:p>
        </p:txBody>
      </p:sp>
    </p:spTree>
    <p:extLst>
      <p:ext uri="{BB962C8B-B14F-4D97-AF65-F5344CB8AC3E}">
        <p14:creationId xmlns:p14="http://schemas.microsoft.com/office/powerpoint/2010/main" val="390553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546-E296-DC43-869A-CA86C11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3) Add more ATP at start	             4) Add more ATP in middle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178ACF-A96B-C74D-AA3E-0256855DE292}"/>
              </a:ext>
            </a:extLst>
          </p:cNvPr>
          <p:cNvGrpSpPr/>
          <p:nvPr/>
        </p:nvGrpSpPr>
        <p:grpSpPr>
          <a:xfrm>
            <a:off x="295639" y="1171792"/>
            <a:ext cx="4729306" cy="4072083"/>
            <a:chOff x="295639" y="1171792"/>
            <a:chExt cx="4729306" cy="40720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024792-C849-0044-A5EC-477CE4811AB5}"/>
                </a:ext>
              </a:extLst>
            </p:cNvPr>
            <p:cNvGrpSpPr/>
            <p:nvPr/>
          </p:nvGrpSpPr>
          <p:grpSpPr>
            <a:xfrm>
              <a:off x="295639" y="1171792"/>
              <a:ext cx="2366683" cy="4010556"/>
              <a:chOff x="209577" y="2301344"/>
              <a:chExt cx="2366683" cy="4010556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1FF8C862-1475-254B-94DA-CD289E95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577" y="2564618"/>
                <a:ext cx="2366683" cy="1635163"/>
              </a:xfrm>
              <a:prstGeom prst="rect">
                <a:avLst/>
              </a:prstGeom>
            </p:spPr>
          </p:pic>
          <p:pic>
            <p:nvPicPr>
              <p:cNvPr id="5" name="Picture 4" descr="Chart, diagram&#10;&#10;Description automatically generated">
                <a:extLst>
                  <a:ext uri="{FF2B5EF4-FFF2-40B4-BE49-F238E27FC236}">
                    <a16:creationId xmlns:a16="http://schemas.microsoft.com/office/drawing/2014/main" id="{2F12217F-E03F-EA4C-AC7F-CD0C9FF2D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292"/>
              <a:stretch/>
            </p:blipFill>
            <p:spPr>
              <a:xfrm>
                <a:off x="259900" y="4773280"/>
                <a:ext cx="2031920" cy="15386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944E3-28E3-A246-97C3-64B723ECCD7F}"/>
                  </a:ext>
                </a:extLst>
              </p:cNvPr>
              <p:cNvSpPr txBox="1"/>
              <p:nvPr/>
            </p:nvSpPr>
            <p:spPr>
              <a:xfrm>
                <a:off x="636417" y="2301344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GFP Curve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D5FB2-09C5-1F4F-B7E0-1C42CEED637A}"/>
                  </a:ext>
                </a:extLst>
              </p:cNvPr>
              <p:cNvSpPr txBox="1"/>
              <p:nvPr/>
            </p:nvSpPr>
            <p:spPr>
              <a:xfrm>
                <a:off x="463437" y="4467519"/>
                <a:ext cx="1784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Book" panose="02000503020000020003" pitchFamily="2" charset="0"/>
                  </a:rPr>
                  <a:t>EXAMPLE ATP Curve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B468F2B0-F352-FB44-B440-090BCDC5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077" y="1450209"/>
              <a:ext cx="1969710" cy="1435864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3FF473C8-C0D4-9141-A405-BAF6AAF6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50"/>
            <a:stretch/>
          </p:blipFill>
          <p:spPr>
            <a:xfrm>
              <a:off x="2853452" y="3582201"/>
              <a:ext cx="1969710" cy="16616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DC944-4D64-1C4F-A60C-280EA4884641}"/>
                </a:ext>
              </a:extLst>
            </p:cNvPr>
            <p:cNvSpPr txBox="1"/>
            <p:nvPr/>
          </p:nvSpPr>
          <p:spPr>
            <a:xfrm>
              <a:off x="3240000" y="3337967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ATP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ADFC-3B99-AE4D-8149-179FB5814C75}"/>
                </a:ext>
              </a:extLst>
            </p:cNvPr>
            <p:cNvSpPr txBox="1"/>
            <p:nvPr/>
          </p:nvSpPr>
          <p:spPr>
            <a:xfrm>
              <a:off x="3182934" y="1176772"/>
              <a:ext cx="178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venir Book" panose="02000503020000020003" pitchFamily="2" charset="0"/>
                </a:rPr>
                <a:t>PREDICTED</a:t>
              </a:r>
              <a:r>
                <a:rPr lang="en-US" sz="1200" dirty="0">
                  <a:latin typeface="Avenir Book" panose="02000503020000020003" pitchFamily="2" charset="0"/>
                </a:rPr>
                <a:t> GFP Curve</a:t>
              </a: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D597CC1F-F5F5-9A4B-8DF7-7C6ED6AB0CDE}"/>
                </a:ext>
              </a:extLst>
            </p:cNvPr>
            <p:cNvSpPr/>
            <p:nvPr/>
          </p:nvSpPr>
          <p:spPr>
            <a:xfrm>
              <a:off x="2377882" y="1211961"/>
              <a:ext cx="129542" cy="3876289"/>
            </a:xfrm>
            <a:prstGeom prst="rightBracke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1FB123-60FA-5E43-9105-DB74E317BD0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507424" y="3150106"/>
              <a:ext cx="448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9BF5F-A032-E644-A438-0FDCA798A0BF}"/>
              </a:ext>
            </a:extLst>
          </p:cNvPr>
          <p:cNvSpPr txBox="1"/>
          <p:nvPr/>
        </p:nvSpPr>
        <p:spPr>
          <a:xfrm>
            <a:off x="549499" y="5422933"/>
            <a:ext cx="4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Proportionally more protein production with more initial ATP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4D039A92-FD58-B14A-B0E0-8CE1CC134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454" y="1111495"/>
            <a:ext cx="2628900" cy="1799968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3CD7ED20-0041-4D45-8281-5C25F88D2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653" y="3575419"/>
            <a:ext cx="2241655" cy="2025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43201-48DB-F548-AD88-B9411F5F6EEA}"/>
              </a:ext>
            </a:extLst>
          </p:cNvPr>
          <p:cNvSpPr txBox="1"/>
          <p:nvPr/>
        </p:nvSpPr>
        <p:spPr>
          <a:xfrm>
            <a:off x="7267431" y="777961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GFP Curve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AF80A-829E-7C4F-9D5A-FD65505A1F82}"/>
              </a:ext>
            </a:extLst>
          </p:cNvPr>
          <p:cNvSpPr txBox="1"/>
          <p:nvPr/>
        </p:nvSpPr>
        <p:spPr>
          <a:xfrm>
            <a:off x="7296900" y="3290500"/>
            <a:ext cx="17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PREDICTED</a:t>
            </a:r>
            <a:r>
              <a:rPr lang="en-US" sz="1200" dirty="0">
                <a:latin typeface="Avenir Book" panose="02000503020000020003" pitchFamily="2" charset="0"/>
              </a:rPr>
              <a:t> ATP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ABEB0-8F1C-5B41-9FFB-565979A5EED4}"/>
              </a:ext>
            </a:extLst>
          </p:cNvPr>
          <p:cNvSpPr txBox="1"/>
          <p:nvPr/>
        </p:nvSpPr>
        <p:spPr>
          <a:xfrm>
            <a:off x="6590141" y="5746098"/>
            <a:ext cx="38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Hypothesis: Can revive protein production with ATP spike</a:t>
            </a:r>
          </a:p>
        </p:txBody>
      </p:sp>
    </p:spTree>
    <p:extLst>
      <p:ext uri="{BB962C8B-B14F-4D97-AF65-F5344CB8AC3E}">
        <p14:creationId xmlns:p14="http://schemas.microsoft.com/office/powerpoint/2010/main" val="168199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A2F2-3B1E-6E41-B52A-C221005B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19: add ATP and take Pi endpoint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88755-59A9-B04F-AAC4-44A8D609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20201203_exp19_adpatp_pi_test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9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A899AF8-4C47-8B4D-942D-EF20C3D2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09" y="3850937"/>
            <a:ext cx="4711065" cy="300706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C10F02-81DE-1140-818C-7EDB499B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" y="137301"/>
            <a:ext cx="8792186" cy="3620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654C1-24E2-3144-9416-95F78540DFAB}"/>
              </a:ext>
            </a:extLst>
          </p:cNvPr>
          <p:cNvSpPr txBox="1"/>
          <p:nvPr/>
        </p:nvSpPr>
        <p:spPr>
          <a:xfrm>
            <a:off x="232411" y="6225796"/>
            <a:ext cx="3214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without weird pc one and reversed so colors are better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F7FBA48-F01C-0340-9E74-8B4BA400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3944261"/>
            <a:ext cx="4297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2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BC5-4402-714C-BAF0-B1AB8F21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20: Vesicles with GFP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0E0F8-D1C1-3442-AB6A-D14D6343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20201204_exp20_vesicles_gfp</a:t>
            </a:r>
          </a:p>
          <a:p>
            <a:r>
              <a:rPr lang="en-US" dirty="0"/>
              <a:t>Tried to image vesicles with GFP, Buffer, Extract inside. Got some images but no GFP. Tried reading in </a:t>
            </a:r>
            <a:r>
              <a:rPr lang="en-US" dirty="0" err="1"/>
              <a:t>biotek</a:t>
            </a:r>
            <a:r>
              <a:rPr lang="en-US" dirty="0"/>
              <a:t> but no solid readout.</a:t>
            </a:r>
          </a:p>
        </p:txBody>
      </p:sp>
    </p:spTree>
    <p:extLst>
      <p:ext uri="{BB962C8B-B14F-4D97-AF65-F5344CB8AC3E}">
        <p14:creationId xmlns:p14="http://schemas.microsoft.com/office/powerpoint/2010/main" val="1717112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EA0CB-86E2-EC40-8CE0-B4F145A0BBBD}"/>
              </a:ext>
            </a:extLst>
          </p:cNvPr>
          <p:cNvSpPr txBox="1"/>
          <p:nvPr/>
        </p:nvSpPr>
        <p:spPr>
          <a:xfrm>
            <a:off x="4000500" y="1157288"/>
            <a:ext cx="272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4 might have some </a:t>
            </a:r>
            <a:r>
              <a:rPr lang="en-US" dirty="0" err="1"/>
              <a:t>gfp</a:t>
            </a:r>
            <a:r>
              <a:rPr lang="en-US" dirty="0"/>
              <a:t> if that’s the right channel</a:t>
            </a:r>
          </a:p>
        </p:txBody>
      </p:sp>
    </p:spTree>
    <p:extLst>
      <p:ext uri="{BB962C8B-B14F-4D97-AF65-F5344CB8AC3E}">
        <p14:creationId xmlns:p14="http://schemas.microsoft.com/office/powerpoint/2010/main" val="183866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0A73-9FE4-0C41-BB00-BF96C7B8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21: Vesicles with ACMA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EB314-CADF-434C-B329-BC57DB4C6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20201205_exp21_vesicles_acma</a:t>
            </a:r>
          </a:p>
        </p:txBody>
      </p:sp>
    </p:spTree>
    <p:extLst>
      <p:ext uri="{BB962C8B-B14F-4D97-AF65-F5344CB8AC3E}">
        <p14:creationId xmlns:p14="http://schemas.microsoft.com/office/powerpoint/2010/main" val="1827712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88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DDF0-6A52-2F4E-B63B-DE199B99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After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9979-2C5F-084E-91AE-A816F6A2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5) Greater Initial Concentration and Spike Experiments with 3PGA, Energy Mix, and/or DNA to see if any are the limiting factor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6) Characterize GFP and ATP with TXTL Extract, Buffer, &amp; DNA in vesicles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7) Add ATP Synthase, Proton Pump, and Test!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4073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1115-2A96-0A41-9C12-1100A385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1,2,3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9F127-0D8E-9649-98D6-AA98B0241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1F4E-28DF-2243-9893-7E0C028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79B5F-F2DC-3B45-8DA5-FD8EC7CE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</a:t>
            </a:r>
            <a:r>
              <a:rPr lang="en-US" dirty="0" err="1"/>
              <a:t>biotek</a:t>
            </a:r>
            <a:r>
              <a:rPr lang="en-US" dirty="0"/>
              <a:t>, try to learn echo with Miki. </a:t>
            </a:r>
          </a:p>
          <a:p>
            <a:r>
              <a:rPr lang="en-US" dirty="0"/>
              <a:t>Pipetting was good, DNA stored in 4C box </a:t>
            </a:r>
          </a:p>
        </p:txBody>
      </p:sp>
    </p:spTree>
    <p:extLst>
      <p:ext uri="{BB962C8B-B14F-4D97-AF65-F5344CB8AC3E}">
        <p14:creationId xmlns:p14="http://schemas.microsoft.com/office/powerpoint/2010/main" val="172761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C3CF-A488-C948-B475-8497FDF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4: ATP Controls </a:t>
            </a:r>
            <a:r>
              <a:rPr lang="en-US" sz="4000" dirty="0"/>
              <a:t>(Attempt 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02B00-DBD3-E64E-AFA9-6C0C491BD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Saved as 20201020_exp4_controls</a:t>
            </a:r>
          </a:p>
        </p:txBody>
      </p:sp>
    </p:spTree>
    <p:extLst>
      <p:ext uri="{BB962C8B-B14F-4D97-AF65-F5344CB8AC3E}">
        <p14:creationId xmlns:p14="http://schemas.microsoft.com/office/powerpoint/2010/main" val="346870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820_caltech_template" id="{817EC947-AEC5-644A-8AF9-1DC9D3CB0A02}" vid="{EDA96392-5B10-A348-8E1D-BA2D2C975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1229</Words>
  <Application>Microsoft Macintosh PowerPoint</Application>
  <PresentationFormat>Widescreen</PresentationFormat>
  <Paragraphs>168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Avenir Book</vt:lpstr>
      <vt:lpstr>Calibri</vt:lpstr>
      <vt:lpstr>Office Theme</vt:lpstr>
      <vt:lpstr>Summary PowerPoint</vt:lpstr>
      <vt:lpstr>From Murray Meeting</vt:lpstr>
      <vt:lpstr>Experimental Plans</vt:lpstr>
      <vt:lpstr>PowerPoint Presentation</vt:lpstr>
      <vt:lpstr>PowerPoint Presentation</vt:lpstr>
      <vt:lpstr>After that…</vt:lpstr>
      <vt:lpstr>Experiments 1,2,3</vt:lpstr>
      <vt:lpstr>Summary</vt:lpstr>
      <vt:lpstr>Exp 4: ATP Controls (Attempt 1)</vt:lpstr>
      <vt:lpstr>PowerPoint Presentation</vt:lpstr>
      <vt:lpstr>Takeaways</vt:lpstr>
      <vt:lpstr>Exp 5: ATP Assay Calibration</vt:lpstr>
      <vt:lpstr>PowerPoint Presentation</vt:lpstr>
      <vt:lpstr>PowerPoint Presentation</vt:lpstr>
      <vt:lpstr>Exp 6: Controls for a longer time + GFP</vt:lpstr>
      <vt:lpstr>PowerPoint Presentation</vt:lpstr>
      <vt:lpstr>Exp 7: GFP Controls Time Series</vt:lpstr>
      <vt:lpstr>PowerPoint Presentation</vt:lpstr>
      <vt:lpstr>Better plotting</vt:lpstr>
      <vt:lpstr>Exp 8: GFP and ATP Long Controls</vt:lpstr>
      <vt:lpstr>PowerPoint Presentation</vt:lpstr>
      <vt:lpstr>Exp 9: ATP Assay Calibration Round 2</vt:lpstr>
      <vt:lpstr>PowerPoint Presentation</vt:lpstr>
      <vt:lpstr>Exp 10: ATP Control Round 2</vt:lpstr>
      <vt:lpstr>PowerPoint Presentation</vt:lpstr>
      <vt:lpstr>With ATP Conc</vt:lpstr>
      <vt:lpstr>Exp 11: ATP in Beginning</vt:lpstr>
      <vt:lpstr>PowerPoint Presentation</vt:lpstr>
      <vt:lpstr>Exp 12: Reagents in Beginning</vt:lpstr>
      <vt:lpstr>PowerPoint Presentation</vt:lpstr>
      <vt:lpstr>PowerPoint Presentation</vt:lpstr>
      <vt:lpstr>Exp 13: Spike Experiments</vt:lpstr>
      <vt:lpstr>Pre Spike</vt:lpstr>
      <vt:lpstr>Post Spike</vt:lpstr>
      <vt:lpstr>ATP End Point Values</vt:lpstr>
      <vt:lpstr>With Better Labels</vt:lpstr>
      <vt:lpstr>Summary Plot, compare pre and post spike</vt:lpstr>
      <vt:lpstr>Exp 14\              Exp 14: ReDo Spike and More in Beg Experiments</vt:lpstr>
      <vt:lpstr>PowerPoint Presentation</vt:lpstr>
      <vt:lpstr>Need to add adp endpoint data here</vt:lpstr>
      <vt:lpstr>Exp 15: ADP Assay Calibration</vt:lpstr>
      <vt:lpstr>PowerPoint Presentation</vt:lpstr>
      <vt:lpstr>Exp 16: ADP and ATP Test</vt:lpstr>
      <vt:lpstr>Make and add plots here</vt:lpstr>
      <vt:lpstr>Exp 17: ADP Assay Calibration with Echo</vt:lpstr>
      <vt:lpstr>PowerPoint Presentation</vt:lpstr>
      <vt:lpstr>Exp 18: More in Beg and Spike Exp. With Echo</vt:lpstr>
      <vt:lpstr>PowerPoint Presentation</vt:lpstr>
      <vt:lpstr>PowerPoint Presentation</vt:lpstr>
      <vt:lpstr>Exp 19: add ATP and take Pi endpoint data </vt:lpstr>
      <vt:lpstr>PowerPoint Presentation</vt:lpstr>
      <vt:lpstr>Exp 20: Vesicles with GFP</vt:lpstr>
      <vt:lpstr>PowerPoint Presentation</vt:lpstr>
      <vt:lpstr>Exp 21: Vesicles with ACMA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PowerPoint</dc:title>
  <dc:creator>Roychoudhury, Ankita</dc:creator>
  <cp:lastModifiedBy>Roychoudhury, Ankita</cp:lastModifiedBy>
  <cp:revision>48</cp:revision>
  <dcterms:created xsi:type="dcterms:W3CDTF">2020-11-12T19:15:22Z</dcterms:created>
  <dcterms:modified xsi:type="dcterms:W3CDTF">2020-12-27T00:52:56Z</dcterms:modified>
</cp:coreProperties>
</file>